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90" r:id="rId2"/>
    <p:sldId id="317" r:id="rId3"/>
    <p:sldId id="295" r:id="rId4"/>
    <p:sldId id="302" r:id="rId5"/>
    <p:sldId id="308" r:id="rId6"/>
    <p:sldId id="298" r:id="rId7"/>
    <p:sldId id="305" r:id="rId8"/>
    <p:sldId id="315" r:id="rId9"/>
    <p:sldId id="299" r:id="rId10"/>
    <p:sldId id="297" r:id="rId11"/>
    <p:sldId id="316" r:id="rId12"/>
    <p:sldId id="29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5D2C"/>
    <a:srgbClr val="F18D38"/>
    <a:srgbClr val="F1995D"/>
    <a:srgbClr val="E26A30"/>
    <a:srgbClr val="B56A45"/>
    <a:srgbClr val="B65228"/>
    <a:srgbClr val="E78A2F"/>
    <a:srgbClr val="DB6730"/>
    <a:srgbClr val="CEE3F2"/>
    <a:srgbClr val="C474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300"/>
    <p:restoredTop sz="94612"/>
  </p:normalViewPr>
  <p:slideViewPr>
    <p:cSldViewPr snapToGrid="0" snapToObjects="1">
      <p:cViewPr varScale="1">
        <p:scale>
          <a:sx n="108" d="100"/>
          <a:sy n="108" d="100"/>
        </p:scale>
        <p:origin x="10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2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7070F-937C-0B45-9A50-DB62B7D1029A}" type="datetimeFigureOut">
              <a:rPr kumimoji="1" lang="zh-CN" altLang="en-US" smtClean="0"/>
              <a:t>2020/4/3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3E8C24-43FF-CB45-94E7-473FCDC9AF8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125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bg>
      <p:bgPr>
        <a:gradFill>
          <a:gsLst>
            <a:gs pos="0">
              <a:srgbClr val="E4E9EF"/>
            </a:gs>
            <a:gs pos="78000">
              <a:srgbClr val="8C9BAE"/>
            </a:gs>
            <a:gs pos="100000">
              <a:srgbClr val="7B8BA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标题幻灯片">
    <p:bg>
      <p:bgPr>
        <a:gradFill>
          <a:gsLst>
            <a:gs pos="0">
              <a:srgbClr val="E4E9EF"/>
            </a:gs>
            <a:gs pos="78000">
              <a:srgbClr val="8C9BAE"/>
            </a:gs>
            <a:gs pos="100000">
              <a:srgbClr val="7B8BA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 rot="2734300">
            <a:off x="-521330" y="714579"/>
            <a:ext cx="13432082" cy="5235322"/>
          </a:xfrm>
          <a:custGeom>
            <a:avLst/>
            <a:gdLst>
              <a:gd name="connsiteX0" fmla="*/ 0 w 13432082"/>
              <a:gd name="connsiteY0" fmla="*/ 4708845 h 5235322"/>
              <a:gd name="connsiteX1" fmla="*/ 4615806 w 13432082"/>
              <a:gd name="connsiteY1" fmla="*/ 0 h 5235322"/>
              <a:gd name="connsiteX2" fmla="*/ 12612970 w 13432082"/>
              <a:gd name="connsiteY2" fmla="*/ 0 h 5235322"/>
              <a:gd name="connsiteX3" fmla="*/ 13432082 w 13432082"/>
              <a:gd name="connsiteY3" fmla="*/ 802927 h 5235322"/>
              <a:gd name="connsiteX4" fmla="*/ 9087265 w 13432082"/>
              <a:gd name="connsiteY4" fmla="*/ 5235322 h 5235322"/>
              <a:gd name="connsiteX5" fmla="*/ 537088 w 13432082"/>
              <a:gd name="connsiteY5" fmla="*/ 5235321 h 5235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432082" h="5235322">
                <a:moveTo>
                  <a:pt x="0" y="4708845"/>
                </a:moveTo>
                <a:lnTo>
                  <a:pt x="4615806" y="0"/>
                </a:lnTo>
                <a:lnTo>
                  <a:pt x="12612970" y="0"/>
                </a:lnTo>
                <a:lnTo>
                  <a:pt x="13432082" y="802927"/>
                </a:lnTo>
                <a:lnTo>
                  <a:pt x="9087265" y="5235322"/>
                </a:lnTo>
                <a:lnTo>
                  <a:pt x="537088" y="5235321"/>
                </a:lnTo>
                <a:close/>
              </a:path>
            </a:pathLst>
          </a:custGeom>
          <a:gradFill flip="none" rotWithShape="1">
            <a:gsLst>
              <a:gs pos="0">
                <a:srgbClr val="7D4178">
                  <a:alpha val="77000"/>
                </a:srgbClr>
              </a:gs>
              <a:gs pos="45000">
                <a:srgbClr val="AB4A70">
                  <a:alpha val="68000"/>
                </a:srgbClr>
              </a:gs>
              <a:gs pos="100000">
                <a:srgbClr val="C54F71">
                  <a:alpha val="6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标题幻灯片">
    <p:bg>
      <p:bgPr>
        <a:gradFill>
          <a:gsLst>
            <a:gs pos="0">
              <a:srgbClr val="E4E9EF"/>
            </a:gs>
            <a:gs pos="78000">
              <a:srgbClr val="8C9BAE"/>
            </a:gs>
            <a:gs pos="100000">
              <a:srgbClr val="7B8BA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2019300"/>
            <a:ext cx="12192000" cy="2194846"/>
          </a:xfrm>
          <a:prstGeom prst="rect">
            <a:avLst/>
          </a:prstGeom>
          <a:gradFill flip="none" rotWithShape="1">
            <a:gsLst>
              <a:gs pos="0">
                <a:srgbClr val="7D4178">
                  <a:alpha val="77000"/>
                </a:srgbClr>
              </a:gs>
              <a:gs pos="45000">
                <a:srgbClr val="AB4A70">
                  <a:alpha val="68000"/>
                </a:srgbClr>
              </a:gs>
              <a:gs pos="100000">
                <a:srgbClr val="C54F71">
                  <a:alpha val="6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196424" y="4342728"/>
            <a:ext cx="5525366" cy="212379"/>
            <a:chOff x="196424" y="4342728"/>
            <a:chExt cx="5525366" cy="212379"/>
          </a:xfrm>
        </p:grpSpPr>
        <p:sp>
          <p:nvSpPr>
            <p:cNvPr id="24" name="矩形 23"/>
            <p:cNvSpPr/>
            <p:nvPr/>
          </p:nvSpPr>
          <p:spPr>
            <a:xfrm>
              <a:off x="196424" y="4342728"/>
              <a:ext cx="212379" cy="212379"/>
            </a:xfrm>
            <a:prstGeom prst="rect">
              <a:avLst/>
            </a:prstGeom>
            <a:ln w="12700" cap="rnd">
              <a:solidFill>
                <a:srgbClr val="AB4A70">
                  <a:alpha val="32000"/>
                </a:srgbClr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5" name="直接箭头连接符 24"/>
            <p:cNvCxnSpPr/>
            <p:nvPr/>
          </p:nvCxnSpPr>
          <p:spPr>
            <a:xfrm>
              <a:off x="314278" y="4449963"/>
              <a:ext cx="5407512" cy="0"/>
            </a:xfrm>
            <a:prstGeom prst="straightConnector1">
              <a:avLst/>
            </a:prstGeom>
            <a:ln w="12700" cap="rnd">
              <a:solidFill>
                <a:srgbClr val="AB4A70">
                  <a:alpha val="32000"/>
                </a:srgbClr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/>
          <p:cNvGrpSpPr/>
          <p:nvPr/>
        </p:nvGrpSpPr>
        <p:grpSpPr>
          <a:xfrm rot="10800000">
            <a:off x="8420100" y="1745118"/>
            <a:ext cx="3687918" cy="212379"/>
            <a:chOff x="196424" y="4342728"/>
            <a:chExt cx="3687918" cy="212379"/>
          </a:xfrm>
        </p:grpSpPr>
        <p:sp>
          <p:nvSpPr>
            <p:cNvPr id="27" name="矩形 26"/>
            <p:cNvSpPr/>
            <p:nvPr/>
          </p:nvSpPr>
          <p:spPr>
            <a:xfrm>
              <a:off x="196424" y="4342728"/>
              <a:ext cx="212379" cy="212379"/>
            </a:xfrm>
            <a:prstGeom prst="rect">
              <a:avLst/>
            </a:prstGeom>
            <a:ln w="12700" cap="rnd">
              <a:solidFill>
                <a:srgbClr val="AB4A70">
                  <a:alpha val="32000"/>
                </a:srgbClr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" name="直接箭头连接符 27"/>
            <p:cNvCxnSpPr/>
            <p:nvPr/>
          </p:nvCxnSpPr>
          <p:spPr>
            <a:xfrm rot="10800000" flipH="1">
              <a:off x="314278" y="4440910"/>
              <a:ext cx="3570064" cy="0"/>
            </a:xfrm>
            <a:prstGeom prst="straightConnector1">
              <a:avLst/>
            </a:prstGeom>
            <a:ln w="12700" cap="rnd">
              <a:solidFill>
                <a:srgbClr val="AB4A70">
                  <a:alpha val="32000"/>
                </a:srgbClr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标题幻灯片">
    <p:bg>
      <p:bgPr>
        <a:gradFill>
          <a:gsLst>
            <a:gs pos="0">
              <a:srgbClr val="E4E9EF"/>
            </a:gs>
            <a:gs pos="78000">
              <a:srgbClr val="8C9BAE"/>
            </a:gs>
            <a:gs pos="100000">
              <a:srgbClr val="7B8BA4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标题幻灯片">
    <p:bg>
      <p:bgPr>
        <a:solidFill>
          <a:srgbClr val="943C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E792B70-4992-2A45-BA5B-358A8D3CB5AB}" type="datetimeFigureOut">
              <a:rPr kumimoji="1" lang="zh-CN" altLang="en-US" smtClean="0"/>
              <a:t>2020/4/3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005E52-0F75-974E-A56F-3C75441474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7997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E792B70-4992-2A45-BA5B-358A8D3CB5AB}" type="datetimeFigureOut">
              <a:rPr kumimoji="1" lang="zh-CN" altLang="en-US" smtClean="0"/>
              <a:t>2020/4/3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005E52-0F75-974E-A56F-3C754414740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837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17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weixin.qq.com/community/develop/article/doc/0004824ef843683440a97498950013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smartresize.com/zh-cn" TargetMode="External"/><Relationship Id="rId4" Type="http://schemas.openxmlformats.org/officeDocument/2006/relationships/hyperlink" Target="http://www.mamicode.com/info-detail-2527771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B5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437888"/>
          </a:xfrm>
          <a:prstGeom prst="rect">
            <a:avLst/>
          </a:prstGeom>
        </p:spPr>
      </p:pic>
      <p:sp>
        <p:nvSpPr>
          <p:cNvPr id="20" name="TextBox 34"/>
          <p:cNvSpPr txBox="1"/>
          <p:nvPr/>
        </p:nvSpPr>
        <p:spPr>
          <a:xfrm>
            <a:off x="313500" y="4893248"/>
            <a:ext cx="35272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spc="-300" dirty="0">
                <a:solidFill>
                  <a:schemeClr val="bg1"/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  <a:cs typeface="MF LiHei (Noncommercial)" charset="-122"/>
              </a:rPr>
              <a:t>2020</a:t>
            </a:r>
            <a:endParaRPr lang="zh-CN" altLang="en-US" sz="7200" spc="-300" dirty="0">
              <a:solidFill>
                <a:schemeClr val="bg1"/>
              </a:solidFill>
              <a:latin typeface="汉仪松阳体 W" panose="00020600040101010101" pitchFamily="18" charset="-122"/>
              <a:ea typeface="汉仪松阳体 W" panose="00020600040101010101" pitchFamily="18" charset="-122"/>
              <a:cs typeface="MF LiHei (Noncommercial)" charset="-122"/>
            </a:endParaRPr>
          </a:p>
        </p:txBody>
      </p:sp>
      <p:sp>
        <p:nvSpPr>
          <p:cNvPr id="21" name="TextBox 33"/>
          <p:cNvSpPr txBox="1"/>
          <p:nvPr/>
        </p:nvSpPr>
        <p:spPr>
          <a:xfrm>
            <a:off x="3350021" y="4788307"/>
            <a:ext cx="85828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</a:rPr>
              <a:t>基于</a:t>
            </a:r>
            <a:r>
              <a:rPr lang="en-US" altLang="zh-CN" sz="4400" b="1" dirty="0" err="1">
                <a:solidFill>
                  <a:schemeClr val="bg1"/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</a:rPr>
              <a:t>opencv</a:t>
            </a:r>
            <a:r>
              <a:rPr lang="zh-CN" altLang="en-US" sz="4400" b="1" dirty="0">
                <a:solidFill>
                  <a:schemeClr val="bg1"/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</a:rPr>
              <a:t>的智能图像裁剪工具</a:t>
            </a:r>
          </a:p>
        </p:txBody>
      </p:sp>
      <p:sp>
        <p:nvSpPr>
          <p:cNvPr id="23" name="矩形 22"/>
          <p:cNvSpPr/>
          <p:nvPr/>
        </p:nvSpPr>
        <p:spPr>
          <a:xfrm flipH="1">
            <a:off x="2786601" y="4843732"/>
            <a:ext cx="45719" cy="1611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4" name="矩形 23"/>
          <p:cNvSpPr/>
          <p:nvPr/>
        </p:nvSpPr>
        <p:spPr>
          <a:xfrm flipV="1">
            <a:off x="23931" y="4498296"/>
            <a:ext cx="12220950" cy="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5" name="矩形 24"/>
          <p:cNvSpPr/>
          <p:nvPr/>
        </p:nvSpPr>
        <p:spPr>
          <a:xfrm flipV="1">
            <a:off x="23931" y="6798825"/>
            <a:ext cx="12220950" cy="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6" name="文本框 25"/>
          <p:cNvSpPr txBox="1"/>
          <p:nvPr/>
        </p:nvSpPr>
        <p:spPr>
          <a:xfrm>
            <a:off x="3402826" y="5697402"/>
            <a:ext cx="83913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汉仪颜楷W" panose="00020600040101010101" pitchFamily="18" charset="-122"/>
                <a:ea typeface="汉仪颜楷W" panose="00020600040101010101" pitchFamily="18" charset="-122"/>
                <a:cs typeface="SimHei" charset="-122"/>
              </a:rPr>
              <a:t>网络空间安全学院 谌翔</a:t>
            </a:r>
            <a:r>
              <a:rPr lang="en-US" altLang="zh-CN" sz="2800" b="1" dirty="0">
                <a:solidFill>
                  <a:schemeClr val="bg1"/>
                </a:solidFill>
                <a:latin typeface="汉仪颜楷W" panose="00020600040101010101" pitchFamily="18" charset="-122"/>
                <a:ea typeface="汉仪颜楷W" panose="00020600040101010101" pitchFamily="18" charset="-122"/>
                <a:cs typeface="SimHei" charset="-122"/>
              </a:rPr>
              <a:t> 517021910947</a:t>
            </a:r>
          </a:p>
        </p:txBody>
      </p:sp>
    </p:spTree>
    <p:extLst>
      <p:ext uri="{BB962C8B-B14F-4D97-AF65-F5344CB8AC3E}">
        <p14:creationId xmlns:p14="http://schemas.microsoft.com/office/powerpoint/2010/main" val="620475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"/>
          <p:cNvSpPr/>
          <p:nvPr/>
        </p:nvSpPr>
        <p:spPr>
          <a:xfrm rot="18900000">
            <a:off x="5577051" y="1428433"/>
            <a:ext cx="1036638" cy="1036637"/>
          </a:xfrm>
          <a:prstGeom prst="roundRect">
            <a:avLst>
              <a:gd name="adj" fmla="val 1153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Rounded Rectangle 2"/>
          <p:cNvSpPr/>
          <p:nvPr/>
        </p:nvSpPr>
        <p:spPr>
          <a:xfrm rot="18900000">
            <a:off x="5573876" y="1320483"/>
            <a:ext cx="1035050" cy="1035050"/>
          </a:xfrm>
          <a:prstGeom prst="roundRect">
            <a:avLst>
              <a:gd name="adj" fmla="val 11539"/>
            </a:avLst>
          </a:prstGeom>
          <a:solidFill>
            <a:srgbClr val="E68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57"/>
          <p:cNvSpPr>
            <a:spLocks noChangeArrowheads="1"/>
          </p:cNvSpPr>
          <p:nvPr/>
        </p:nvSpPr>
        <p:spPr bwMode="auto">
          <a:xfrm>
            <a:off x="3956737" y="2675584"/>
            <a:ext cx="4269328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E78A2F"/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项目总结与改进</a:t>
            </a:r>
            <a:endParaRPr lang="en-US" altLang="zh-CN" sz="4400" b="1" dirty="0">
              <a:solidFill>
                <a:srgbClr val="E78A2F"/>
              </a:solidFill>
              <a:latin typeface="汉仪松阳体 W" panose="00020600040101010101" pitchFamily="18" charset="-122"/>
              <a:ea typeface="汉仪松阳体 W" panose="00020600040101010101" pitchFamily="18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（</a:t>
            </a:r>
            <a:r>
              <a:rPr lang="en-US" altLang="zh-CN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Q&amp;A</a:t>
            </a:r>
            <a:r>
              <a:rPr lang="zh-CN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）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汉仪松阳体 W" panose="00020600040101010101" pitchFamily="18" charset="-122"/>
              <a:ea typeface="汉仪松阳体 W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11792" y="1337138"/>
            <a:ext cx="611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b="1" dirty="0">
                <a:solidFill>
                  <a:schemeClr val="bg1"/>
                </a:solidFill>
                <a:latin typeface="+mj-ea"/>
                <a:ea typeface="+mj-ea"/>
              </a:rPr>
              <a:t>4</a:t>
            </a:r>
            <a:endParaRPr kumimoji="1" lang="zh-CN" altLang="en-US" sz="5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62954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344174"/>
            <a:ext cx="12212724" cy="1278049"/>
          </a:xfrm>
          <a:prstGeom prst="rect">
            <a:avLst/>
          </a:prstGeom>
          <a:solidFill>
            <a:srgbClr val="CB5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977754" y="629255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松阳体 W" panose="00020600040101010101" pitchFamily="18" charset="-122"/>
                <a:ea typeface="汉仪松阳体 W" panose="00020600040101010101" pitchFamily="18" charset="-122"/>
                <a:cs typeface="+mn-cs"/>
              </a:rPr>
              <a:t>项目</a:t>
            </a:r>
            <a:r>
              <a:rPr lang="zh-CN" altLang="en-US" sz="40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松阳体 W" panose="00020600040101010101" pitchFamily="18" charset="-122"/>
                <a:ea typeface="汉仪松阳体 W" panose="00020600040101010101" pitchFamily="18" charset="-122"/>
              </a:rPr>
              <a:t>总结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汉仪松阳体 W" panose="00020600040101010101" pitchFamily="18" charset="-122"/>
              <a:ea typeface="汉仪松阳体 W" panose="00020600040101010101" pitchFamily="18" charset="-122"/>
              <a:cs typeface="+mn-cs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6E01E7-124D-4648-8520-BB6DEC8AA220}"/>
              </a:ext>
            </a:extLst>
          </p:cNvPr>
          <p:cNvSpPr txBox="1"/>
          <p:nvPr/>
        </p:nvSpPr>
        <p:spPr>
          <a:xfrm>
            <a:off x="575310" y="1907304"/>
            <a:ext cx="107899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颜楷W" panose="00020600040101010101" pitchFamily="18" charset="-122"/>
                <a:ea typeface="汉仪颜楷W" panose="00020600040101010101" pitchFamily="18" charset="-122"/>
                <a:cs typeface="+mn-cs"/>
              </a:rPr>
              <a:t>1.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颜楷W" panose="00020600040101010101" pitchFamily="18" charset="-122"/>
                <a:ea typeface="汉仪颜楷W" panose="00020600040101010101" pitchFamily="18" charset="-122"/>
                <a:cs typeface="+mn-cs"/>
              </a:rPr>
              <a:t>第一次使用</a:t>
            </a:r>
            <a:r>
              <a:rPr kumimoji="0" lang="en-US" altLang="zh-CN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颜楷W" panose="00020600040101010101" pitchFamily="18" charset="-122"/>
                <a:ea typeface="汉仪颜楷W" panose="00020600040101010101" pitchFamily="18" charset="-122"/>
                <a:cs typeface="+mn-cs"/>
              </a:rPr>
              <a:t>opencv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颜楷W" panose="00020600040101010101" pitchFamily="18" charset="-122"/>
                <a:ea typeface="汉仪颜楷W" panose="00020600040101010101" pitchFamily="18" charset="-122"/>
                <a:cs typeface="+mn-cs"/>
              </a:rPr>
              <a:t>库，很多用法还不专业，对于参数的选取也没有经验，导致裁剪效果一般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汉仪颜楷W" panose="00020600040101010101" pitchFamily="18" charset="-122"/>
              <a:ea typeface="汉仪颜楷W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汉仪颜楷W" panose="00020600040101010101" pitchFamily="18" charset="-122"/>
              <a:ea typeface="汉仪颜楷W" panose="00020600040101010101" pitchFamily="18" charset="-122"/>
              <a:cs typeface="+mn-cs"/>
            </a:endParaRPr>
          </a:p>
          <a:p>
            <a:pPr>
              <a:defRPr/>
            </a:pPr>
            <a:r>
              <a:rPr lang="en-US" altLang="zh-CN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2.</a:t>
            </a:r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处理含有人脸的图片时，可以采用</a:t>
            </a:r>
            <a:r>
              <a:rPr lang="en-US" altLang="zh-CN" sz="28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opencv</a:t>
            </a:r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中训练好的分类器</a:t>
            </a:r>
            <a:r>
              <a:rPr lang="en-US" altLang="zh-CN" sz="28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cv2.CascadeClassifier</a:t>
            </a:r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进行人脸和人眼识别，提高裁剪效率</a:t>
            </a:r>
            <a:endParaRPr lang="en-US" altLang="zh-CN" sz="2800" dirty="0">
              <a:solidFill>
                <a:prstClr val="black">
                  <a:lumMod val="65000"/>
                  <a:lumOff val="35000"/>
                </a:prst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>
              <a:defRPr/>
            </a:pPr>
            <a:endParaRPr lang="en-US" altLang="zh-CN" sz="2800" dirty="0">
              <a:solidFill>
                <a:prstClr val="black">
                  <a:lumMod val="65000"/>
                  <a:lumOff val="35000"/>
                </a:prst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>
              <a:defRPr/>
            </a:pPr>
            <a:r>
              <a:rPr lang="en-US" altLang="zh-CN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3.</a:t>
            </a:r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从软件开发的角度来看，由于一开始没有确定</a:t>
            </a:r>
            <a:r>
              <a:rPr lang="en-US" altLang="zh-CN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UI</a:t>
            </a:r>
            <a:r>
              <a:rPr lang="zh-CN" altLang="en-US" sz="2800" dirty="0">
                <a:solidFill>
                  <a:prstClr val="black">
                    <a:lumMod val="65000"/>
                    <a:lumOff val="35000"/>
                  </a:prst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的形式，所以多次修改代码结构，没有利用到“敏捷开发”的优势。</a:t>
            </a:r>
            <a:endParaRPr lang="en-US" altLang="zh-CN" sz="2800" dirty="0">
              <a:solidFill>
                <a:prstClr val="black">
                  <a:lumMod val="65000"/>
                  <a:lumOff val="35000"/>
                </a:prst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汉仪颜楷W" panose="00020600040101010101" pitchFamily="18" charset="-122"/>
              <a:ea typeface="汉仪颜楷W" panose="00020600040101010101" pitchFamily="18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汉仪颜楷W" panose="00020600040101010101" pitchFamily="18" charset="-122"/>
              <a:ea typeface="汉仪颜楷W" panose="00020600040101010101" pitchFamily="18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3561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545304" y="3005974"/>
            <a:ext cx="4929681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5" name="文本框 4"/>
          <p:cNvSpPr txBox="1"/>
          <p:nvPr/>
        </p:nvSpPr>
        <p:spPr>
          <a:xfrm>
            <a:off x="3472265" y="1762664"/>
            <a:ext cx="50757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chemeClr val="bg1"/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  <a:cs typeface="SimHei" charset="-122"/>
              </a:rPr>
              <a:t>谢谢观看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4090" y="6144544"/>
            <a:ext cx="2017910" cy="61720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8915031-C179-4B9D-9DBA-E132DF02DB3D}"/>
              </a:ext>
            </a:extLst>
          </p:cNvPr>
          <p:cNvSpPr/>
          <p:nvPr/>
        </p:nvSpPr>
        <p:spPr>
          <a:xfrm>
            <a:off x="4566545" y="3236714"/>
            <a:ext cx="25186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汉仪颜楷W" panose="00020600040101010101" pitchFamily="18" charset="-122"/>
                <a:ea typeface="汉仪颜楷W" panose="00020600040101010101" pitchFamily="18" charset="-122"/>
                <a:cs typeface="SimHei" charset="-122"/>
              </a:rPr>
              <a:t>主讲人：谌翔 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07479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28F212E-5C43-4688-87A6-BABD09778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358" y="1769727"/>
            <a:ext cx="2834257" cy="179323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A63D8B-200B-433E-BE71-982FE450BE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677" y="1769727"/>
            <a:ext cx="2834257" cy="179323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E5974BE-F2C6-4134-BF9A-F53B08E47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2175" y="1766301"/>
            <a:ext cx="3653440" cy="179666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1658F12-85D6-4D71-81B7-62A864FD0A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7859" y="1766301"/>
            <a:ext cx="2631573" cy="185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828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"/>
          <p:cNvSpPr/>
          <p:nvPr/>
        </p:nvSpPr>
        <p:spPr>
          <a:xfrm rot="18900000">
            <a:off x="5577051" y="1428433"/>
            <a:ext cx="1036638" cy="1036637"/>
          </a:xfrm>
          <a:prstGeom prst="roundRect">
            <a:avLst>
              <a:gd name="adj" fmla="val 1153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Rounded Rectangle 2"/>
          <p:cNvSpPr/>
          <p:nvPr/>
        </p:nvSpPr>
        <p:spPr>
          <a:xfrm rot="18900000">
            <a:off x="5573876" y="1320483"/>
            <a:ext cx="1035050" cy="1035050"/>
          </a:xfrm>
          <a:prstGeom prst="roundRect">
            <a:avLst>
              <a:gd name="adj" fmla="val 11539"/>
            </a:avLst>
          </a:prstGeom>
          <a:solidFill>
            <a:srgbClr val="E68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矩形 57"/>
          <p:cNvSpPr>
            <a:spLocks noChangeArrowheads="1"/>
          </p:cNvSpPr>
          <p:nvPr/>
        </p:nvSpPr>
        <p:spPr bwMode="auto">
          <a:xfrm>
            <a:off x="3797428" y="2673908"/>
            <a:ext cx="4639791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E78A2F"/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  为什么要做？</a:t>
            </a:r>
            <a:endParaRPr lang="en-US" altLang="zh-CN" sz="4400" b="1" dirty="0">
              <a:solidFill>
                <a:srgbClr val="E78A2F"/>
              </a:solidFill>
              <a:latin typeface="汉仪松阳体 W" panose="00020600040101010101" pitchFamily="18" charset="-122"/>
              <a:ea typeface="汉仪松阳体 W" panose="00020600040101010101" pitchFamily="18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（项目需求分析）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汉仪松阳体 W" panose="00020600040101010101" pitchFamily="18" charset="-122"/>
              <a:ea typeface="汉仪松阳体 W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11792" y="1337138"/>
            <a:ext cx="611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b="1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endParaRPr kumimoji="1" lang="zh-CN" altLang="en-US" sz="5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11565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344174"/>
            <a:ext cx="12212724" cy="1278049"/>
          </a:xfrm>
          <a:prstGeom prst="rect">
            <a:avLst/>
          </a:prstGeom>
          <a:solidFill>
            <a:srgbClr val="CB5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475148" y="629255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松阳体 W" panose="00020600040101010101" pitchFamily="18" charset="-122"/>
                <a:ea typeface="汉仪松阳体 W" panose="00020600040101010101" pitchFamily="18" charset="-122"/>
              </a:rPr>
              <a:t>项目需求分析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145D674-E55A-4837-826C-F9CA756854C1}"/>
              </a:ext>
            </a:extLst>
          </p:cNvPr>
          <p:cNvSpPr txBox="1"/>
          <p:nvPr/>
        </p:nvSpPr>
        <p:spPr>
          <a:xfrm>
            <a:off x="711402" y="1853964"/>
            <a:ext cx="10789920" cy="4760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项目应用场景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8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1.</a:t>
            </a:r>
            <a:r>
              <a:rPr lang="zh-CN" altLang="en-US" sz="28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学生会工作</a:t>
            </a:r>
            <a:endParaRPr lang="en-US" altLang="zh-CN" sz="2800" dirty="0">
              <a:solidFill>
                <a:srgbClr val="CB5D2C"/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	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编辑微信公众号推送的图片时，为了</a:t>
            </a:r>
            <a:r>
              <a:rPr lang="zh-CN" altLang="en-US" sz="24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符合相应比例或突出重点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，经常需要对图片进行裁剪处理。比如使图片成</a:t>
            </a:r>
            <a:r>
              <a:rPr lang="en-US" altLang="zh-CN" sz="24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2</a:t>
            </a:r>
            <a:r>
              <a:rPr lang="zh-CN" altLang="en-US" sz="24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*</a:t>
            </a:r>
            <a:r>
              <a:rPr lang="en-US" altLang="zh-CN" sz="24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2</a:t>
            </a:r>
            <a:r>
              <a:rPr lang="zh-CN" altLang="en-US" sz="24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矩阵排布</a:t>
            </a:r>
            <a:endParaRPr lang="en-US" altLang="zh-CN" sz="2400" dirty="0">
              <a:solidFill>
                <a:srgbClr val="CB5D2C"/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8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2.</a:t>
            </a:r>
            <a:r>
              <a:rPr lang="zh-CN" altLang="en-US" sz="28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工科创报告</a:t>
            </a:r>
            <a:endParaRPr lang="en-US" altLang="zh-CN" sz="2800" dirty="0">
              <a:solidFill>
                <a:srgbClr val="CB5D2C"/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	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写网页前端代码时，为了保证图片显示整齐，需要统一比例的图片介绍小组成员（圆形头像）和项目内容。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 algn="ctr">
              <a:lnSpc>
                <a:spcPct val="120000"/>
              </a:lnSpc>
            </a:pPr>
            <a:r>
              <a:rPr lang="en-US" altLang="zh-CN" sz="28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3.</a:t>
            </a:r>
            <a:r>
              <a:rPr lang="zh-CN" altLang="en-US" sz="28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制作精美</a:t>
            </a:r>
            <a:r>
              <a:rPr lang="en-US" altLang="zh-CN" sz="28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ppt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	Ppt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的常见比例为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16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：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9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和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4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：</a:t>
            </a: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3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。为了让图片更好地排版，不浪费页面空间，需要找到与</a:t>
            </a:r>
            <a:r>
              <a:rPr lang="en-US" altLang="zh-CN" sz="24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ppt</a:t>
            </a:r>
            <a:r>
              <a:rPr lang="zh-CN" altLang="en-US" sz="24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比例相适应的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图片。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7610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344174"/>
            <a:ext cx="12212724" cy="1278049"/>
          </a:xfrm>
          <a:prstGeom prst="rect">
            <a:avLst/>
          </a:prstGeom>
          <a:solidFill>
            <a:srgbClr val="CB5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475148" y="629255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松阳体 W" panose="00020600040101010101" pitchFamily="18" charset="-122"/>
                <a:ea typeface="汉仪松阳体 W" panose="00020600040101010101" pitchFamily="18" charset="-122"/>
                <a:cs typeface="+mn-cs"/>
              </a:rPr>
              <a:t>项目需求分析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145D674-E55A-4837-826C-F9CA756854C1}"/>
              </a:ext>
            </a:extLst>
          </p:cNvPr>
          <p:cNvSpPr txBox="1"/>
          <p:nvPr/>
        </p:nvSpPr>
        <p:spPr>
          <a:xfrm>
            <a:off x="575310" y="1765012"/>
            <a:ext cx="10789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现有解决方案分析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19EAA11-E552-486E-A336-D458C17C65BC}"/>
              </a:ext>
            </a:extLst>
          </p:cNvPr>
          <p:cNvSpPr txBox="1"/>
          <p:nvPr/>
        </p:nvSpPr>
        <p:spPr>
          <a:xfrm>
            <a:off x="575310" y="4488180"/>
            <a:ext cx="110413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微信小程序接口：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https://developers.weixin.qq.com/community/develop/article/doc/0004824ef843683440a97498950013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美图秀秀</a:t>
            </a:r>
            <a:r>
              <a:rPr lang="en-US" altLang="zh-CN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api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http://www.mamicode.com/info-detail-2527771.html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在线网站：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http://www.smartresize.com/zh-cn</a:t>
            </a:r>
            <a:endParaRPr lang="zh-CN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</p:txBody>
      </p:sp>
      <p:graphicFrame>
        <p:nvGraphicFramePr>
          <p:cNvPr id="9" name="表格 2">
            <a:extLst>
              <a:ext uri="{FF2B5EF4-FFF2-40B4-BE49-F238E27FC236}">
                <a16:creationId xmlns:a16="http://schemas.microsoft.com/office/drawing/2014/main" id="{514A78EB-23AE-4708-82AD-DFF1525CDD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532014"/>
              </p:ext>
            </p:extLst>
          </p:nvPr>
        </p:nvGraphicFramePr>
        <p:xfrm>
          <a:off x="575310" y="2484956"/>
          <a:ext cx="11041380" cy="190128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394710">
                  <a:extLst>
                    <a:ext uri="{9D8B030D-6E8A-4147-A177-3AD203B41FA5}">
                      <a16:colId xmlns:a16="http://schemas.microsoft.com/office/drawing/2014/main" val="1852293129"/>
                    </a:ext>
                  </a:extLst>
                </a:gridCol>
                <a:gridCol w="5234940">
                  <a:extLst>
                    <a:ext uri="{9D8B030D-6E8A-4147-A177-3AD203B41FA5}">
                      <a16:colId xmlns:a16="http://schemas.microsoft.com/office/drawing/2014/main" val="2030726225"/>
                    </a:ext>
                  </a:extLst>
                </a:gridCol>
                <a:gridCol w="2411730">
                  <a:extLst>
                    <a:ext uri="{9D8B030D-6E8A-4147-A177-3AD203B41FA5}">
                      <a16:colId xmlns:a16="http://schemas.microsoft.com/office/drawing/2014/main" val="565223487"/>
                    </a:ext>
                  </a:extLst>
                </a:gridCol>
              </a:tblGrid>
              <a:tr h="49728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现有方案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不足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改进方向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5131923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微软自带的裁剪工具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2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需要手动裁剪，非常耗费精力，效率低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2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智能，批量裁剪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7251558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2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官方</a:t>
                      </a:r>
                      <a:r>
                        <a:rPr lang="en-US" altLang="zh-CN" sz="2200" dirty="0" err="1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api</a:t>
                      </a:r>
                      <a:endParaRPr lang="zh-CN" altLang="en-US" sz="2200" dirty="0">
                        <a:solidFill>
                          <a:schemeClr val="accent3">
                            <a:lumMod val="50000"/>
                          </a:schemeClr>
                        </a:solidFill>
                        <a:latin typeface="汉仪颜楷W" panose="00020600040101010101" pitchFamily="18" charset="-122"/>
                        <a:ea typeface="汉仪颜楷W" panose="00020600040101010101" pitchFamily="18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2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调用复杂且有次数限制，需要网络连接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200" dirty="0">
                          <a:solidFill>
                            <a:schemeClr val="accent3">
                              <a:lumMod val="50000"/>
                            </a:schemeClr>
                          </a:solidFill>
                          <a:latin typeface="汉仪颜楷W" panose="00020600040101010101" pitchFamily="18" charset="-122"/>
                          <a:ea typeface="汉仪颜楷W" panose="00020600040101010101" pitchFamily="18" charset="-122"/>
                        </a:rPr>
                        <a:t>本地裁剪，方便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6491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0926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"/>
          <p:cNvSpPr/>
          <p:nvPr/>
        </p:nvSpPr>
        <p:spPr>
          <a:xfrm rot="18900000">
            <a:off x="5577051" y="1428433"/>
            <a:ext cx="1036638" cy="1036637"/>
          </a:xfrm>
          <a:prstGeom prst="roundRect">
            <a:avLst>
              <a:gd name="adj" fmla="val 1153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Rounded Rectangle 2"/>
          <p:cNvSpPr/>
          <p:nvPr/>
        </p:nvSpPr>
        <p:spPr>
          <a:xfrm rot="18900000">
            <a:off x="5573876" y="1320483"/>
            <a:ext cx="1035050" cy="1035050"/>
          </a:xfrm>
          <a:prstGeom prst="roundRect">
            <a:avLst>
              <a:gd name="adj" fmla="val 11539"/>
            </a:avLst>
          </a:prstGeom>
          <a:solidFill>
            <a:srgbClr val="E68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11792" y="1337138"/>
            <a:ext cx="611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b="1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endParaRPr kumimoji="1" lang="zh-CN" altLang="en-US" sz="5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矩形 57">
            <a:extLst>
              <a:ext uri="{FF2B5EF4-FFF2-40B4-BE49-F238E27FC236}">
                <a16:creationId xmlns:a16="http://schemas.microsoft.com/office/drawing/2014/main" id="{56FD65E6-D007-4651-86FE-AC0DF38EE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7428" y="2673908"/>
            <a:ext cx="4639791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E78A2F"/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  怎么做的？</a:t>
            </a:r>
            <a:endParaRPr lang="en-US" altLang="zh-CN" sz="4400" b="1" dirty="0">
              <a:solidFill>
                <a:srgbClr val="E78A2F"/>
              </a:solidFill>
              <a:latin typeface="汉仪松阳体 W" panose="00020600040101010101" pitchFamily="18" charset="-122"/>
              <a:ea typeface="汉仪松阳体 W" panose="00020600040101010101" pitchFamily="18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（项目实现过程）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汉仪松阳体 W" panose="00020600040101010101" pitchFamily="18" charset="-122"/>
              <a:ea typeface="汉仪松阳体 W" panose="00020600040101010101" pitchFamily="18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283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344174"/>
            <a:ext cx="12212724" cy="1278049"/>
          </a:xfrm>
          <a:prstGeom prst="rect">
            <a:avLst/>
          </a:prstGeom>
          <a:solidFill>
            <a:srgbClr val="CB5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464795" y="629255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松阳体 W" panose="00020600040101010101" pitchFamily="18" charset="-122"/>
                <a:ea typeface="汉仪松阳体 W" panose="00020600040101010101" pitchFamily="18" charset="-122"/>
              </a:rPr>
              <a:t>项目实现过程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6E01E7-124D-4648-8520-BB6DEC8AA220}"/>
              </a:ext>
            </a:extLst>
          </p:cNvPr>
          <p:cNvSpPr txBox="1"/>
          <p:nvPr/>
        </p:nvSpPr>
        <p:spPr>
          <a:xfrm>
            <a:off x="575310" y="1742152"/>
            <a:ext cx="10789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项目设计思路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AACC82D-9567-441D-988B-C25A556AAF7A}"/>
              </a:ext>
            </a:extLst>
          </p:cNvPr>
          <p:cNvSpPr txBox="1"/>
          <p:nvPr/>
        </p:nvSpPr>
        <p:spPr>
          <a:xfrm>
            <a:off x="693420" y="2385060"/>
            <a:ext cx="1067181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1.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将输入图片转为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灰度图（</a:t>
            </a:r>
            <a:r>
              <a:rPr lang="en-US" altLang="zh-CN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cv2.cvtColor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），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再进行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高斯平滑（</a:t>
            </a:r>
            <a:r>
              <a:rPr lang="en-US" altLang="zh-CN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cv2.GaussianBlur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），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完成图片预处理。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2.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指定阈值，调用</a:t>
            </a:r>
            <a:r>
              <a:rPr lang="en-US" altLang="zh-CN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opencv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库中效果较好且速度较快的</a:t>
            </a:r>
            <a:r>
              <a:rPr lang="en-US" altLang="zh-CN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canny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算子（</a:t>
            </a:r>
            <a:r>
              <a:rPr lang="en-US" altLang="zh-CN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cv2.Canny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）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生成边缘图（边缘处为白色，也可自行实现边缘检测算法）。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3.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将边缘图的宽度</a:t>
            </a:r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64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等分，并以之为边长，将整个边缘图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分为许多个正方形的色块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。以色块的方式遍历整张图，通过计算出的各色块</a:t>
            </a:r>
            <a:r>
              <a:rPr lang="en-US" altLang="zh-CN" sz="2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rgb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平均值，再结合是否包含边缘，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挑选出边界色块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。将边界色块的最大横纵坐标保存下来作为裁剪的顶点。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4.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根据裁剪的模式（圆形或矩形）和裁剪比例（仅在矩形中考虑）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计算裁剪区域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，生成预览图。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5.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调用</a:t>
            </a:r>
            <a:r>
              <a:rPr lang="en-US" altLang="zh-CN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cv2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自带的</a:t>
            </a:r>
            <a:r>
              <a:rPr lang="en-US" altLang="zh-CN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UI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库（</a:t>
            </a:r>
            <a:r>
              <a:rPr lang="en-US" altLang="zh-CN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cv2.imshow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，</a:t>
            </a:r>
            <a:r>
              <a:rPr lang="en-US" altLang="zh-CN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cv2.waitKey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）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显示预览图。若裁剪效果不理想，则读取键盘输入，针对预览图进行调整。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  <a:p>
            <a:r>
              <a:rPr lang="en-US" altLang="zh-CN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6.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实施裁剪，生成裁剪后图片。</a:t>
            </a:r>
            <a:r>
              <a:rPr lang="zh-CN" altLang="en-US" sz="2200" dirty="0">
                <a:solidFill>
                  <a:srgbClr val="CB5D2C"/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读取文件列表</a:t>
            </a:r>
            <a:r>
              <a:rPr lang="zh-CN" alt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，转到下一图片。</a:t>
            </a:r>
            <a:endParaRPr lang="en-US" altLang="zh-CN" sz="2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5320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344174"/>
            <a:ext cx="12212724" cy="1278049"/>
          </a:xfrm>
          <a:prstGeom prst="rect">
            <a:avLst/>
          </a:prstGeom>
          <a:solidFill>
            <a:srgbClr val="CB5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464795" y="629255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汉仪松阳体 W" panose="00020600040101010101" pitchFamily="18" charset="-122"/>
                <a:ea typeface="汉仪松阳体 W" panose="00020600040101010101" pitchFamily="18" charset="-122"/>
                <a:cs typeface="+mn-cs"/>
              </a:rPr>
              <a:t>项目实现过程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6E01E7-124D-4648-8520-BB6DEC8AA220}"/>
              </a:ext>
            </a:extLst>
          </p:cNvPr>
          <p:cNvSpPr txBox="1"/>
          <p:nvPr/>
        </p:nvSpPr>
        <p:spPr>
          <a:xfrm>
            <a:off x="575310" y="1742152"/>
            <a:ext cx="10789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汉仪颜楷W" panose="00020600040101010101" pitchFamily="18" charset="-122"/>
                <a:ea typeface="汉仪颜楷W" panose="00020600040101010101" pitchFamily="18" charset="-122"/>
                <a:cs typeface="+mn-cs"/>
              </a:rPr>
              <a:t>项目结构概览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9C2BBC5-4F9C-4E14-9B0E-04CB8F4F4CA8}"/>
              </a:ext>
            </a:extLst>
          </p:cNvPr>
          <p:cNvSpPr txBox="1"/>
          <p:nvPr/>
        </p:nvSpPr>
        <p:spPr>
          <a:xfrm>
            <a:off x="8427223" y="5837729"/>
            <a:ext cx="2362200" cy="584775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edge_detect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B9120B0-24C9-4CC9-858C-6BD765507FD0}"/>
              </a:ext>
            </a:extLst>
          </p:cNvPr>
          <p:cNvSpPr txBox="1"/>
          <p:nvPr/>
        </p:nvSpPr>
        <p:spPr>
          <a:xfrm>
            <a:off x="8193156" y="4324411"/>
            <a:ext cx="2846070" cy="584775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vertex_detect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853F76C-BEE5-4433-9B11-6070E2C0295E}"/>
              </a:ext>
            </a:extLst>
          </p:cNvPr>
          <p:cNvSpPr txBox="1"/>
          <p:nvPr/>
        </p:nvSpPr>
        <p:spPr>
          <a:xfrm>
            <a:off x="5223138" y="4321317"/>
            <a:ext cx="1604010" cy="584775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preview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8E767B0-0E6F-4DC9-BC70-E3480CB58140}"/>
              </a:ext>
            </a:extLst>
          </p:cNvPr>
          <p:cNvSpPr txBox="1"/>
          <p:nvPr/>
        </p:nvSpPr>
        <p:spPr>
          <a:xfrm>
            <a:off x="6383654" y="3444154"/>
            <a:ext cx="1101090" cy="584775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crop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F157A42-8A97-4F3D-B399-D98C865DA06D}"/>
              </a:ext>
            </a:extLst>
          </p:cNvPr>
          <p:cNvSpPr txBox="1"/>
          <p:nvPr/>
        </p:nvSpPr>
        <p:spPr>
          <a:xfrm>
            <a:off x="3642360" y="3459677"/>
            <a:ext cx="491490" cy="584775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ui</a:t>
            </a:r>
            <a:endParaRPr lang="en-US" altLang="zh-CN" sz="3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533EB6B-910F-452E-B89C-F2D0E9C8761F}"/>
              </a:ext>
            </a:extLst>
          </p:cNvPr>
          <p:cNvSpPr txBox="1"/>
          <p:nvPr/>
        </p:nvSpPr>
        <p:spPr>
          <a:xfrm>
            <a:off x="514350" y="3171697"/>
            <a:ext cx="1101090" cy="584775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main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汉仪颜楷W" panose="00020600040101010101" pitchFamily="18" charset="-122"/>
              <a:ea typeface="汉仪颜楷W" panose="00020600040101010101" pitchFamily="18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078F36B-A4D0-4A6D-830E-6820E19EBA61}"/>
              </a:ext>
            </a:extLst>
          </p:cNvPr>
          <p:cNvSpPr/>
          <p:nvPr/>
        </p:nvSpPr>
        <p:spPr>
          <a:xfrm>
            <a:off x="3299460" y="2446856"/>
            <a:ext cx="8065770" cy="4131496"/>
          </a:xfrm>
          <a:prstGeom prst="rect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58BAD8D-7DB3-4E1F-96FA-AE96E677159D}"/>
              </a:ext>
            </a:extLst>
          </p:cNvPr>
          <p:cNvSpPr txBox="1"/>
          <p:nvPr/>
        </p:nvSpPr>
        <p:spPr>
          <a:xfrm>
            <a:off x="3482340" y="2636520"/>
            <a:ext cx="9136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每张图片的处理过程</a:t>
            </a: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EC011D4D-5644-446F-851F-52940BD0BCD1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6827148" y="4613705"/>
            <a:ext cx="1366008" cy="3094"/>
          </a:xfrm>
          <a:prstGeom prst="straightConnector1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03801311-3632-45E1-8AD1-25A8E6FDD261}"/>
              </a:ext>
            </a:extLst>
          </p:cNvPr>
          <p:cNvCxnSpPr>
            <a:cxnSpLocks/>
            <a:stCxn id="2" idx="0"/>
            <a:endCxn id="7" idx="2"/>
          </p:cNvCxnSpPr>
          <p:nvPr/>
        </p:nvCxnSpPr>
        <p:spPr>
          <a:xfrm flipV="1">
            <a:off x="9608323" y="4909186"/>
            <a:ext cx="7868" cy="928543"/>
          </a:xfrm>
          <a:prstGeom prst="straightConnector1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846B993F-81CF-42A1-BE74-4A7680C8E78E}"/>
              </a:ext>
            </a:extLst>
          </p:cNvPr>
          <p:cNvSpPr txBox="1"/>
          <p:nvPr/>
        </p:nvSpPr>
        <p:spPr>
          <a:xfrm>
            <a:off x="1666874" y="3044642"/>
            <a:ext cx="160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当前图片路径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8C8F7F29-D311-463E-BD07-64252E5FA4DE}"/>
              </a:ext>
            </a:extLst>
          </p:cNvPr>
          <p:cNvCxnSpPr>
            <a:cxnSpLocks/>
          </p:cNvCxnSpPr>
          <p:nvPr/>
        </p:nvCxnSpPr>
        <p:spPr>
          <a:xfrm>
            <a:off x="1651635" y="3444026"/>
            <a:ext cx="1647825" cy="0"/>
          </a:xfrm>
          <a:prstGeom prst="straightConnector1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2F6E7301-7591-4C0A-90F2-31DFF9DC4FD5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1651635" y="5183877"/>
            <a:ext cx="1647825" cy="16425"/>
          </a:xfrm>
          <a:prstGeom prst="straightConnector1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5B17F7C2-050E-4A64-A226-233E04FBBEBD}"/>
              </a:ext>
            </a:extLst>
          </p:cNvPr>
          <p:cNvSpPr txBox="1"/>
          <p:nvPr/>
        </p:nvSpPr>
        <p:spPr>
          <a:xfrm>
            <a:off x="550545" y="4891489"/>
            <a:ext cx="1101090" cy="584775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键盘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C79920B-7F7C-4E4A-9F99-D6AE3F897F9B}"/>
              </a:ext>
            </a:extLst>
          </p:cNvPr>
          <p:cNvSpPr txBox="1"/>
          <p:nvPr/>
        </p:nvSpPr>
        <p:spPr>
          <a:xfrm>
            <a:off x="1900714" y="4767393"/>
            <a:ext cx="1147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修改指令</a:t>
            </a:r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7662FF71-7980-4E04-AC82-CE404B840C8B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 flipV="1">
            <a:off x="4133850" y="3736542"/>
            <a:ext cx="2249804" cy="15523"/>
          </a:xfrm>
          <a:prstGeom prst="straightConnector1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46AA7119-347D-475B-995E-2EF4EA0B64F2}"/>
              </a:ext>
            </a:extLst>
          </p:cNvPr>
          <p:cNvSpPr txBox="1"/>
          <p:nvPr/>
        </p:nvSpPr>
        <p:spPr>
          <a:xfrm>
            <a:off x="4485750" y="3336499"/>
            <a:ext cx="1647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调整后的参数</a:t>
            </a:r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5738C984-80DE-4682-9330-6C1A85A3DB94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4133850" y="3752065"/>
            <a:ext cx="1089288" cy="861640"/>
          </a:xfrm>
          <a:prstGeom prst="straightConnector1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352FF2DA-E1B3-4367-85B0-8DA8B90C9BEC}"/>
              </a:ext>
            </a:extLst>
          </p:cNvPr>
          <p:cNvSpPr txBox="1"/>
          <p:nvPr/>
        </p:nvSpPr>
        <p:spPr>
          <a:xfrm>
            <a:off x="6937349" y="4260648"/>
            <a:ext cx="2048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阈值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/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图片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FF1D9D25-3457-4BE8-ADC3-B01D741686BD}"/>
              </a:ext>
            </a:extLst>
          </p:cNvPr>
          <p:cNvSpPr txBox="1"/>
          <p:nvPr/>
        </p:nvSpPr>
        <p:spPr>
          <a:xfrm>
            <a:off x="8427223" y="5200302"/>
            <a:ext cx="2048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图片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/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阈值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6FF76972-AB3C-4361-9DEA-6AD96499EED9}"/>
              </a:ext>
            </a:extLst>
          </p:cNvPr>
          <p:cNvSpPr/>
          <p:nvPr/>
        </p:nvSpPr>
        <p:spPr>
          <a:xfrm>
            <a:off x="4583161" y="3936462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阈值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/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模式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/</a:t>
            </a: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比例</a:t>
            </a:r>
          </a:p>
        </p:txBody>
      </p: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9923837B-1892-47CB-8A4C-090259AD6086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3299460" y="4613705"/>
            <a:ext cx="1923678" cy="579563"/>
          </a:xfrm>
          <a:prstGeom prst="straightConnector1">
            <a:avLst/>
          </a:prstGeom>
          <a:ln w="28575" cap="rnd">
            <a:solidFill>
              <a:schemeClr val="tx1">
                <a:lumMod val="65000"/>
                <a:lumOff val="3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>
            <a:extLst>
              <a:ext uri="{FF2B5EF4-FFF2-40B4-BE49-F238E27FC236}">
                <a16:creationId xmlns:a16="http://schemas.microsoft.com/office/drawing/2014/main" id="{4C6B0508-37DF-41B1-A710-4BA80169D4EF}"/>
              </a:ext>
            </a:extLst>
          </p:cNvPr>
          <p:cNvSpPr txBox="1"/>
          <p:nvPr/>
        </p:nvSpPr>
        <p:spPr>
          <a:xfrm>
            <a:off x="3668782" y="5042341"/>
            <a:ext cx="1604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汉仪颜楷W" panose="00020600040101010101" pitchFamily="18" charset="-122"/>
                <a:ea typeface="汉仪颜楷W" panose="00020600040101010101" pitchFamily="18" charset="-122"/>
              </a:rPr>
              <a:t>重新生成预览</a:t>
            </a:r>
          </a:p>
        </p:txBody>
      </p:sp>
    </p:spTree>
    <p:extLst>
      <p:ext uri="{BB962C8B-B14F-4D97-AF65-F5344CB8AC3E}">
        <p14:creationId xmlns:p14="http://schemas.microsoft.com/office/powerpoint/2010/main" val="1389897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2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2"/>
          <p:cNvSpPr/>
          <p:nvPr/>
        </p:nvSpPr>
        <p:spPr>
          <a:xfrm rot="18900000">
            <a:off x="5577051" y="1428433"/>
            <a:ext cx="1036638" cy="1036637"/>
          </a:xfrm>
          <a:prstGeom prst="roundRect">
            <a:avLst>
              <a:gd name="adj" fmla="val 11539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Rounded Rectangle 2"/>
          <p:cNvSpPr/>
          <p:nvPr/>
        </p:nvSpPr>
        <p:spPr>
          <a:xfrm rot="18900000">
            <a:off x="5573876" y="1320483"/>
            <a:ext cx="1035050" cy="1035050"/>
          </a:xfrm>
          <a:prstGeom prst="roundRect">
            <a:avLst>
              <a:gd name="adj" fmla="val 11539"/>
            </a:avLst>
          </a:prstGeom>
          <a:solidFill>
            <a:srgbClr val="E68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11792" y="1337138"/>
            <a:ext cx="6110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 b="1" dirty="0">
                <a:solidFill>
                  <a:schemeClr val="bg1"/>
                </a:solidFill>
                <a:latin typeface="+mj-ea"/>
                <a:ea typeface="+mj-ea"/>
              </a:rPr>
              <a:t>3</a:t>
            </a:r>
            <a:endParaRPr kumimoji="1" lang="zh-CN" altLang="en-US" sz="5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矩形 57">
            <a:extLst>
              <a:ext uri="{FF2B5EF4-FFF2-40B4-BE49-F238E27FC236}">
                <a16:creationId xmlns:a16="http://schemas.microsoft.com/office/drawing/2014/main" id="{54EE38D7-F5CA-450D-AFB6-3D22780997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5044" y="2697676"/>
            <a:ext cx="6204559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rgbClr val="E78A2F"/>
                </a:solidFill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  效果如何？</a:t>
            </a:r>
            <a:endParaRPr lang="en-US" altLang="zh-CN" sz="4400" b="1" dirty="0">
              <a:solidFill>
                <a:srgbClr val="E78A2F"/>
              </a:solidFill>
              <a:latin typeface="汉仪松阳体 W" panose="00020600040101010101" pitchFamily="18" charset="-122"/>
              <a:ea typeface="汉仪松阳体 W" panose="00020600040101010101" pitchFamily="18" charset="-122"/>
              <a:sym typeface="Arial" panose="020B0604020202020204" pitchFamily="34" charset="0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（现场演示</a:t>
            </a: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&amp;</a:t>
            </a: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汉仪松阳体 W" panose="00020600040101010101" pitchFamily="18" charset="-122"/>
                <a:ea typeface="汉仪松阳体 W" panose="00020600040101010101" pitchFamily="18" charset="-122"/>
                <a:sym typeface="Arial" panose="020B0604020202020204" pitchFamily="34" charset="0"/>
              </a:rPr>
              <a:t>结果分析）</a:t>
            </a:r>
            <a:endParaRPr kumimoji="0" lang="en-US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汉仪松阳体 W" panose="00020600040101010101" pitchFamily="18" charset="-122"/>
              <a:ea typeface="汉仪松阳体 W" panose="00020600040101010101" pitchFamily="18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797188"/>
      </p:ext>
    </p:extLst>
  </p:cSld>
  <p:clrMapOvr>
    <a:masterClrMapping/>
  </p:clrMapOvr>
</p:sld>
</file>

<file path=ppt/theme/theme1.xml><?xml version="1.0" encoding="utf-8"?>
<a:theme xmlns:a="http://schemas.openxmlformats.org/drawingml/2006/main" name="主题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bg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 cap="rnd">
          <a:solidFill>
            <a:schemeClr val="bg1"/>
          </a:solidFill>
          <a:round/>
          <a:tailEnd type="none"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主题2" id="{D711DDDF-4B09-004C-B5D1-58657EFC637F}" vid="{6794A704-CCBE-E745-A558-3C155CEA612B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主题2</Template>
  <TotalTime>1028</TotalTime>
  <Words>656</Words>
  <Application>Microsoft Office PowerPoint</Application>
  <PresentationFormat>宽屏</PresentationFormat>
  <Paragraphs>73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DengXian</vt:lpstr>
      <vt:lpstr>汉仪松阳体 W</vt:lpstr>
      <vt:lpstr>汉仪颜楷W</vt:lpstr>
      <vt:lpstr>微软雅黑</vt:lpstr>
      <vt:lpstr>Arial</vt:lpstr>
      <vt:lpstr>Arial Black</vt:lpstr>
      <vt:lpstr>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谌 翔</cp:lastModifiedBy>
  <cp:revision>98</cp:revision>
  <cp:lastPrinted>2019-05-31T06:13:15Z</cp:lastPrinted>
  <dcterms:created xsi:type="dcterms:W3CDTF">2019-05-30T09:18:24Z</dcterms:created>
  <dcterms:modified xsi:type="dcterms:W3CDTF">2020-04-03T02:01:51Z</dcterms:modified>
</cp:coreProperties>
</file>